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8229600" cx="14630400"/>
  <p:notesSz cx="8229600" cy="14630400"/>
  <p:embeddedFontLst>
    <p:embeddedFont>
      <p:font typeface="Inter"/>
      <p:regular r:id="rId12"/>
      <p:bold r:id="rId13"/>
      <p:italic r:id="rId14"/>
      <p:boldItalic r:id="rId15"/>
    </p:embeddedFont>
    <p:embeddedFont>
      <p:font typeface="Petrona"/>
      <p:bold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ixQPcuMaawUjSTUjxoK8MaJigo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Inter-bold.fntdata"/><Relationship Id="rId12" Type="http://schemas.openxmlformats.org/officeDocument/2006/relationships/font" Target="fonts/Inter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-boldItalic.fntdata"/><Relationship Id="rId14" Type="http://schemas.openxmlformats.org/officeDocument/2006/relationships/font" Target="fonts/Inter-italic.fntdata"/><Relationship Id="rId17" Type="http://schemas.openxmlformats.org/officeDocument/2006/relationships/font" Target="fonts/Petrona-boldItalic.fntdata"/><Relationship Id="rId16" Type="http://schemas.openxmlformats.org/officeDocument/2006/relationships/font" Target="fonts/Petron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" name="Google Shape;3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" name="Google Shape;1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" name="Google Shape;1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" name="Google Shape;2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" name="Google Shape;2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" name="Google Shape;2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7" name="Google Shape;3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05325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"/>
          <p:cNvSpPr/>
          <p:nvPr/>
        </p:nvSpPr>
        <p:spPr>
          <a:xfrm>
            <a:off x="5823274" y="1031250"/>
            <a:ext cx="79431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Petrona"/>
              <a:buNone/>
            </a:pPr>
            <a:r>
              <a:rPr b="1" i="0" lang="en-US" sz="51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チャレンジコースのゴール</a:t>
            </a:r>
            <a:endParaRPr b="0" i="0" sz="5100" u="none" cap="none" strike="noStrike"/>
          </a:p>
        </p:txBody>
      </p:sp>
      <p:sp>
        <p:nvSpPr>
          <p:cNvPr id="39" name="Google Shape;39;p1"/>
          <p:cNvSpPr/>
          <p:nvPr/>
        </p:nvSpPr>
        <p:spPr>
          <a:xfrm>
            <a:off x="6542962" y="2217801"/>
            <a:ext cx="74160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Petrona"/>
              <a:buNone/>
            </a:pPr>
            <a:r>
              <a:rPr b="1" i="0" lang="en-US" sz="40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人＆競泳選手としての輝き</a:t>
            </a:r>
            <a:endParaRPr b="0" i="0" sz="4000" u="none" cap="none" strike="noStrike"/>
          </a:p>
        </p:txBody>
      </p:sp>
      <p:sp>
        <p:nvSpPr>
          <p:cNvPr id="40" name="Google Shape;40;p1"/>
          <p:cNvSpPr/>
          <p:nvPr/>
        </p:nvSpPr>
        <p:spPr>
          <a:xfrm>
            <a:off x="6350437" y="4270629"/>
            <a:ext cx="7416000" cy="15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チャレンジコースの目標は、人としても競泳選手としても輝く存在になることです。</a:t>
            </a:r>
            <a:b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自然と周りから応援される人になり、潜れるスプリンターを目指します。</a:t>
            </a:r>
            <a:endParaRPr b="0" i="0" sz="2200" u="none" cap="none" strike="noStrike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" name="Google Shape;4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"/>
          <p:cNvSpPr/>
          <p:nvPr/>
        </p:nvSpPr>
        <p:spPr>
          <a:xfrm>
            <a:off x="864024" y="846425"/>
            <a:ext cx="79191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Petrona"/>
              <a:buNone/>
            </a:pPr>
            <a:r>
              <a:rPr b="1" i="0" lang="en-US" sz="51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人として輝くための要素</a:t>
            </a:r>
            <a:endParaRPr b="0" i="0" sz="5100" u="none" cap="none" strike="noStrike"/>
          </a:p>
        </p:txBody>
      </p:sp>
      <p:sp>
        <p:nvSpPr>
          <p:cNvPr id="48" name="Google Shape;48;p2"/>
          <p:cNvSpPr/>
          <p:nvPr/>
        </p:nvSpPr>
        <p:spPr>
          <a:xfrm>
            <a:off x="864037" y="2304336"/>
            <a:ext cx="555427" cy="555427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152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1058466" y="2387560"/>
            <a:ext cx="166449" cy="388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3050"/>
              <a:buFont typeface="Petrona"/>
              <a:buNone/>
            </a:pPr>
            <a:r>
              <a:rPr b="1" i="0" lang="en-US" sz="3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3050" u="none" cap="none" strike="noStrike"/>
          </a:p>
        </p:txBody>
      </p:sp>
      <p:sp>
        <p:nvSpPr>
          <p:cNvPr id="50" name="Google Shape;50;p2"/>
          <p:cNvSpPr/>
          <p:nvPr/>
        </p:nvSpPr>
        <p:spPr>
          <a:xfrm>
            <a:off x="1666280" y="2304336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50"/>
              <a:buFont typeface="Petrona"/>
              <a:buNone/>
            </a:pPr>
            <a:r>
              <a:rPr b="1" i="0" lang="en-US" sz="25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自己管理力</a:t>
            </a:r>
            <a:endParaRPr b="0" i="0" sz="2550" u="none" cap="none" strike="noStrike"/>
          </a:p>
        </p:txBody>
      </p:sp>
      <p:sp>
        <p:nvSpPr>
          <p:cNvPr id="51" name="Google Shape;51;p2"/>
          <p:cNvSpPr/>
          <p:nvPr/>
        </p:nvSpPr>
        <p:spPr>
          <a:xfrm>
            <a:off x="1666280" y="2857500"/>
            <a:ext cx="6613684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時間の管理や感情のコントロールを行う力です。時間を守り、正しい言葉遣いをします。</a:t>
            </a:r>
            <a:endParaRPr b="0" i="0" sz="2200" u="none" cap="none" strike="noStrike"/>
          </a:p>
        </p:txBody>
      </p:sp>
      <p:sp>
        <p:nvSpPr>
          <p:cNvPr id="52" name="Google Shape;52;p2"/>
          <p:cNvSpPr/>
          <p:nvPr/>
        </p:nvSpPr>
        <p:spPr>
          <a:xfrm>
            <a:off x="864037" y="4172069"/>
            <a:ext cx="555427" cy="555427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152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1031438" y="4255294"/>
            <a:ext cx="220504" cy="388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3050"/>
              <a:buFont typeface="Petrona"/>
              <a:buNone/>
            </a:pPr>
            <a:r>
              <a:rPr b="1" i="0" lang="en-US" sz="3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3050" u="none" cap="none" strike="noStrike"/>
          </a:p>
        </p:txBody>
      </p:sp>
      <p:sp>
        <p:nvSpPr>
          <p:cNvPr id="54" name="Google Shape;54;p2"/>
          <p:cNvSpPr/>
          <p:nvPr/>
        </p:nvSpPr>
        <p:spPr>
          <a:xfrm>
            <a:off x="1666280" y="4172069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50"/>
              <a:buFont typeface="Petrona"/>
              <a:buNone/>
            </a:pPr>
            <a:r>
              <a:rPr b="1" i="0" lang="en-US" sz="25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共感力と思いやり</a:t>
            </a:r>
            <a:endParaRPr b="0" i="0" sz="2550" u="none" cap="none" strike="noStrike"/>
          </a:p>
        </p:txBody>
      </p:sp>
      <p:sp>
        <p:nvSpPr>
          <p:cNvPr id="55" name="Google Shape;55;p2"/>
          <p:cNvSpPr/>
          <p:nvPr/>
        </p:nvSpPr>
        <p:spPr>
          <a:xfrm>
            <a:off x="1666280" y="4725233"/>
            <a:ext cx="6613684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他人の気持ちを理解し、寄り添う力です。相手の立場に立って考えることが大切です。</a:t>
            </a:r>
            <a:endParaRPr b="0" i="0" sz="2200" u="none" cap="none" strike="noStrike"/>
          </a:p>
        </p:txBody>
      </p:sp>
      <p:sp>
        <p:nvSpPr>
          <p:cNvPr id="56" name="Google Shape;56;p2"/>
          <p:cNvSpPr/>
          <p:nvPr/>
        </p:nvSpPr>
        <p:spPr>
          <a:xfrm>
            <a:off x="864037" y="6039803"/>
            <a:ext cx="555427" cy="555427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152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2"/>
          <p:cNvSpPr/>
          <p:nvPr/>
        </p:nvSpPr>
        <p:spPr>
          <a:xfrm>
            <a:off x="1031677" y="6123027"/>
            <a:ext cx="220028" cy="388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3050"/>
              <a:buFont typeface="Petrona"/>
              <a:buNone/>
            </a:pPr>
            <a:r>
              <a:rPr b="1" i="0" lang="en-US" sz="3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3050" u="none" cap="none" strike="noStrike"/>
          </a:p>
        </p:txBody>
      </p:sp>
      <p:sp>
        <p:nvSpPr>
          <p:cNvPr id="58" name="Google Shape;58;p2"/>
          <p:cNvSpPr/>
          <p:nvPr/>
        </p:nvSpPr>
        <p:spPr>
          <a:xfrm>
            <a:off x="1666280" y="6039803"/>
            <a:ext cx="3557230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50"/>
              <a:buFont typeface="Petrona"/>
              <a:buNone/>
            </a:pPr>
            <a:r>
              <a:rPr b="1" i="0" lang="en-US" sz="25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コミュニケーション能力</a:t>
            </a:r>
            <a:endParaRPr b="0" i="0" sz="2550" u="none" cap="none" strike="noStrike"/>
          </a:p>
        </p:txBody>
      </p:sp>
      <p:sp>
        <p:nvSpPr>
          <p:cNvPr id="59" name="Google Shape;59;p2"/>
          <p:cNvSpPr/>
          <p:nvPr/>
        </p:nvSpPr>
        <p:spPr>
          <a:xfrm>
            <a:off x="1666280" y="6592967"/>
            <a:ext cx="6613684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自分の考えや気持ちを正しく表現する力です。挨拶もその一つです。</a:t>
            </a:r>
            <a:endParaRPr b="0" i="0" sz="2200" u="none" cap="none" strike="noStrike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5" name="Google Shape;6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"/>
          <p:cNvSpPr/>
          <p:nvPr/>
        </p:nvSpPr>
        <p:spPr>
          <a:xfrm>
            <a:off x="6318885" y="654368"/>
            <a:ext cx="6243757" cy="7804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8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Petrona"/>
              <a:buNone/>
            </a:pPr>
            <a:r>
              <a:rPr b="1" i="0" lang="en-US" sz="49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人間力を高める方法</a:t>
            </a:r>
            <a:endParaRPr b="0" i="0" sz="4900" u="none" cap="none" strike="noStrike"/>
          </a:p>
        </p:txBody>
      </p:sp>
      <p:sp>
        <p:nvSpPr>
          <p:cNvPr id="67" name="Google Shape;67;p3"/>
          <p:cNvSpPr/>
          <p:nvPr/>
        </p:nvSpPr>
        <p:spPr>
          <a:xfrm>
            <a:off x="6660356" y="1791533"/>
            <a:ext cx="30480" cy="5783699"/>
          </a:xfrm>
          <a:prstGeom prst="roundRect">
            <a:avLst>
              <a:gd fmla="val 327756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"/>
          <p:cNvSpPr/>
          <p:nvPr/>
        </p:nvSpPr>
        <p:spPr>
          <a:xfrm>
            <a:off x="6912650" y="2311360"/>
            <a:ext cx="832485" cy="30480"/>
          </a:xfrm>
          <a:prstGeom prst="roundRect">
            <a:avLst>
              <a:gd fmla="val 327756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6408063" y="2059067"/>
            <a:ext cx="535067" cy="535067"/>
          </a:xfrm>
          <a:prstGeom prst="roundRect">
            <a:avLst>
              <a:gd fmla="val 18671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6595348" y="2139315"/>
            <a:ext cx="160377" cy="3745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900"/>
              <a:buFont typeface="Petrona"/>
              <a:buNone/>
            </a:pPr>
            <a:r>
              <a:rPr b="1" i="0" lang="en-US" sz="29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900" u="none" cap="none" strike="noStrike"/>
          </a:p>
        </p:txBody>
      </p:sp>
      <p:sp>
        <p:nvSpPr>
          <p:cNvPr id="71" name="Google Shape;71;p3"/>
          <p:cNvSpPr/>
          <p:nvPr/>
        </p:nvSpPr>
        <p:spPr>
          <a:xfrm>
            <a:off x="7983736" y="2029301"/>
            <a:ext cx="3121819" cy="3901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8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50"/>
              <a:buFont typeface="Petrona"/>
              <a:buNone/>
            </a:pPr>
            <a:r>
              <a:rPr b="1" i="0" lang="en-US" sz="24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責任感</a:t>
            </a:r>
            <a:endParaRPr b="0" i="0" sz="2450" u="none" cap="none" strike="noStrike"/>
          </a:p>
        </p:txBody>
      </p:sp>
      <p:sp>
        <p:nvSpPr>
          <p:cNvPr id="72" name="Google Shape;72;p3"/>
          <p:cNvSpPr/>
          <p:nvPr/>
        </p:nvSpPr>
        <p:spPr>
          <a:xfrm>
            <a:off x="7983736" y="2562106"/>
            <a:ext cx="5814179" cy="761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45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役割を果たし、約束を守り、自分で立てた目標に向かって努力します。</a:t>
            </a:r>
            <a:endParaRPr b="0" i="0" sz="2200" u="none" cap="none" strike="noStrike"/>
          </a:p>
        </p:txBody>
      </p:sp>
      <p:sp>
        <p:nvSpPr>
          <p:cNvPr id="73" name="Google Shape;73;p3"/>
          <p:cNvSpPr/>
          <p:nvPr/>
        </p:nvSpPr>
        <p:spPr>
          <a:xfrm>
            <a:off x="6912650" y="4318516"/>
            <a:ext cx="832485" cy="30480"/>
          </a:xfrm>
          <a:prstGeom prst="roundRect">
            <a:avLst>
              <a:gd fmla="val 327756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"/>
          <p:cNvSpPr/>
          <p:nvPr/>
        </p:nvSpPr>
        <p:spPr>
          <a:xfrm>
            <a:off x="6408063" y="4066222"/>
            <a:ext cx="535067" cy="535067"/>
          </a:xfrm>
          <a:prstGeom prst="roundRect">
            <a:avLst>
              <a:gd fmla="val 18671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"/>
          <p:cNvSpPr/>
          <p:nvPr/>
        </p:nvSpPr>
        <p:spPr>
          <a:xfrm>
            <a:off x="6569393" y="4146471"/>
            <a:ext cx="212408" cy="3745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900"/>
              <a:buFont typeface="Petrona"/>
              <a:buNone/>
            </a:pPr>
            <a:r>
              <a:rPr b="1" i="0" lang="en-US" sz="29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900" u="none" cap="none" strike="noStrike"/>
          </a:p>
        </p:txBody>
      </p:sp>
      <p:sp>
        <p:nvSpPr>
          <p:cNvPr id="76" name="Google Shape;76;p3"/>
          <p:cNvSpPr/>
          <p:nvPr/>
        </p:nvSpPr>
        <p:spPr>
          <a:xfrm>
            <a:off x="7983736" y="4036457"/>
            <a:ext cx="3121819" cy="3901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8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50"/>
              <a:buFont typeface="Petrona"/>
              <a:buNone/>
            </a:pPr>
            <a:r>
              <a:rPr b="1" i="0" lang="en-US" sz="24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リーダーシップ</a:t>
            </a:r>
            <a:endParaRPr b="0" i="0" sz="2450" u="none" cap="none" strike="noStrike"/>
          </a:p>
        </p:txBody>
      </p:sp>
      <p:sp>
        <p:nvSpPr>
          <p:cNvPr id="77" name="Google Shape;77;p3"/>
          <p:cNvSpPr/>
          <p:nvPr/>
        </p:nvSpPr>
        <p:spPr>
          <a:xfrm>
            <a:off x="7983736" y="4569262"/>
            <a:ext cx="5814179" cy="761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45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全員を目標に導き、チームのために動き、お手本となる行動をします。</a:t>
            </a:r>
            <a:endParaRPr b="0" i="0" sz="2200" u="none" cap="none" strike="noStrike"/>
          </a:p>
        </p:txBody>
      </p:sp>
      <p:sp>
        <p:nvSpPr>
          <p:cNvPr id="78" name="Google Shape;78;p3"/>
          <p:cNvSpPr/>
          <p:nvPr/>
        </p:nvSpPr>
        <p:spPr>
          <a:xfrm>
            <a:off x="6912650" y="6325672"/>
            <a:ext cx="832485" cy="30480"/>
          </a:xfrm>
          <a:prstGeom prst="roundRect">
            <a:avLst>
              <a:gd fmla="val 327756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6408063" y="6073378"/>
            <a:ext cx="535067" cy="535067"/>
          </a:xfrm>
          <a:prstGeom prst="roundRect">
            <a:avLst>
              <a:gd fmla="val 18671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3"/>
          <p:cNvSpPr/>
          <p:nvPr/>
        </p:nvSpPr>
        <p:spPr>
          <a:xfrm>
            <a:off x="6569512" y="6153626"/>
            <a:ext cx="212050" cy="3745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900"/>
              <a:buFont typeface="Petrona"/>
              <a:buNone/>
            </a:pPr>
            <a:r>
              <a:rPr b="1" i="0" lang="en-US" sz="29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900" u="none" cap="none" strike="noStrike"/>
          </a:p>
        </p:txBody>
      </p:sp>
      <p:sp>
        <p:nvSpPr>
          <p:cNvPr id="81" name="Google Shape;81;p3"/>
          <p:cNvSpPr/>
          <p:nvPr/>
        </p:nvSpPr>
        <p:spPr>
          <a:xfrm>
            <a:off x="7983736" y="6043613"/>
            <a:ext cx="3121819" cy="3901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8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50"/>
              <a:buFont typeface="Petrona"/>
              <a:buNone/>
            </a:pPr>
            <a:r>
              <a:rPr b="1" i="0" lang="en-US" sz="24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積極的な交流</a:t>
            </a:r>
            <a:endParaRPr b="0" i="0" sz="2450" u="none" cap="none" strike="noStrike"/>
          </a:p>
        </p:txBody>
      </p:sp>
      <p:sp>
        <p:nvSpPr>
          <p:cNvPr id="82" name="Google Shape;82;p3"/>
          <p:cNvSpPr/>
          <p:nvPr/>
        </p:nvSpPr>
        <p:spPr>
          <a:xfrm>
            <a:off x="7983736" y="6576417"/>
            <a:ext cx="5814179" cy="761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45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様々な人と関わり、他の人の良いところに注目しながら人間力を高めます。</a:t>
            </a:r>
            <a:endParaRPr b="0" i="0" sz="2200" u="none" cap="none" strike="noStrike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8" name="Google Shape;8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49725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"/>
          <p:cNvSpPr/>
          <p:nvPr/>
        </p:nvSpPr>
        <p:spPr>
          <a:xfrm>
            <a:off x="5486400" y="773475"/>
            <a:ext cx="9312600" cy="16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50"/>
              <a:buFont typeface="Petrona"/>
              <a:buNone/>
            </a:pPr>
            <a:r>
              <a:rPr b="1" i="0" lang="en-US" sz="50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競泳選手として輝くための条件</a:t>
            </a:r>
            <a:endParaRPr b="0" i="0" sz="5050" u="none" cap="none" strike="noStrike"/>
          </a:p>
        </p:txBody>
      </p:sp>
      <p:sp>
        <p:nvSpPr>
          <p:cNvPr id="90" name="Google Shape;90;p4"/>
          <p:cNvSpPr/>
          <p:nvPr/>
        </p:nvSpPr>
        <p:spPr>
          <a:xfrm>
            <a:off x="6347222" y="2921194"/>
            <a:ext cx="7422300" cy="1467000"/>
          </a:xfrm>
          <a:prstGeom prst="roundRect">
            <a:avLst>
              <a:gd fmla="val 7043" name="adj"/>
            </a:avLst>
          </a:prstGeom>
          <a:solidFill>
            <a:srgbClr val="CCEEFF"/>
          </a:solidFill>
          <a:ln cap="flat" cmpd="sng" w="152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"/>
          <p:cNvSpPr/>
          <p:nvPr/>
        </p:nvSpPr>
        <p:spPr>
          <a:xfrm>
            <a:off x="6608351" y="3068848"/>
            <a:ext cx="32283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Petrona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勝負に勝つ</a:t>
            </a:r>
            <a:endParaRPr b="0" i="0" sz="2500" u="none" cap="none" strike="noStrike"/>
          </a:p>
        </p:txBody>
      </p:sp>
      <p:sp>
        <p:nvSpPr>
          <p:cNvPr id="92" name="Google Shape;92;p4"/>
          <p:cNvSpPr/>
          <p:nvPr/>
        </p:nvSpPr>
        <p:spPr>
          <a:xfrm>
            <a:off x="6608326" y="3472339"/>
            <a:ext cx="6900148" cy="3935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競技の世界では、勝負に勝ち、頂点に立つことが重要です。</a:t>
            </a:r>
            <a:endParaRPr b="0" i="0" sz="2200" u="none" cap="none" strike="noStrike"/>
          </a:p>
        </p:txBody>
      </p:sp>
      <p:sp>
        <p:nvSpPr>
          <p:cNvPr id="93" name="Google Shape;93;p4"/>
          <p:cNvSpPr/>
          <p:nvPr/>
        </p:nvSpPr>
        <p:spPr>
          <a:xfrm>
            <a:off x="6347222" y="4633996"/>
            <a:ext cx="7422300" cy="1467000"/>
          </a:xfrm>
          <a:prstGeom prst="roundRect">
            <a:avLst>
              <a:gd fmla="val 7043" name="adj"/>
            </a:avLst>
          </a:prstGeom>
          <a:solidFill>
            <a:srgbClr val="CCEEFF"/>
          </a:solidFill>
          <a:ln cap="flat" cmpd="sng" w="152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"/>
          <p:cNvSpPr/>
          <p:nvPr/>
        </p:nvSpPr>
        <p:spPr>
          <a:xfrm>
            <a:off x="6608313" y="4707763"/>
            <a:ext cx="32283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Petrona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自分に合った種目</a:t>
            </a:r>
            <a:endParaRPr b="0" i="0" sz="2500" u="none" cap="none" strike="noStrike"/>
          </a:p>
        </p:txBody>
      </p:sp>
      <p:sp>
        <p:nvSpPr>
          <p:cNvPr id="95" name="Google Shape;95;p4"/>
          <p:cNvSpPr/>
          <p:nvPr/>
        </p:nvSpPr>
        <p:spPr>
          <a:xfrm>
            <a:off x="6608326" y="5185053"/>
            <a:ext cx="6900148" cy="3935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自分に合った種目や泳ぎ方で勝負することが大切です。</a:t>
            </a:r>
            <a:endParaRPr b="0" i="0" sz="2200" u="none" cap="none" strike="noStrike"/>
          </a:p>
        </p:txBody>
      </p:sp>
      <p:sp>
        <p:nvSpPr>
          <p:cNvPr id="96" name="Google Shape;96;p4"/>
          <p:cNvSpPr/>
          <p:nvPr/>
        </p:nvSpPr>
        <p:spPr>
          <a:xfrm>
            <a:off x="6347222" y="6346798"/>
            <a:ext cx="7422300" cy="1467000"/>
          </a:xfrm>
          <a:prstGeom prst="roundRect">
            <a:avLst>
              <a:gd fmla="val 7043" name="adj"/>
            </a:avLst>
          </a:prstGeom>
          <a:solidFill>
            <a:srgbClr val="CCEEFF"/>
          </a:solidFill>
          <a:ln cap="flat" cmpd="sng" w="152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"/>
          <p:cNvSpPr/>
          <p:nvPr/>
        </p:nvSpPr>
        <p:spPr>
          <a:xfrm>
            <a:off x="6608326" y="6491002"/>
            <a:ext cx="32283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Petrona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正しい努力</a:t>
            </a:r>
            <a:endParaRPr b="0" i="0" sz="250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6608326" y="6995867"/>
            <a:ext cx="690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頂点に立つためには、正しい努力が欠かせません。</a:t>
            </a:r>
            <a:endParaRPr b="0" i="0" sz="2200" u="none" cap="none" strike="noStrike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"/>
          <p:cNvSpPr/>
          <p:nvPr/>
        </p:nvSpPr>
        <p:spPr>
          <a:xfrm>
            <a:off x="864037" y="2174081"/>
            <a:ext cx="7776686" cy="8099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Petrona"/>
              <a:buNone/>
            </a:pPr>
            <a:r>
              <a:rPr b="1" i="0" lang="en-US" sz="51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はまスイの特徴と競泳種目</a:t>
            </a:r>
            <a:endParaRPr b="0" i="0" sz="5100" u="none" cap="none" strike="noStrike"/>
          </a:p>
        </p:txBody>
      </p:sp>
      <p:sp>
        <p:nvSpPr>
          <p:cNvPr id="105" name="Google Shape;105;p5"/>
          <p:cNvSpPr/>
          <p:nvPr/>
        </p:nvSpPr>
        <p:spPr>
          <a:xfrm>
            <a:off x="433162" y="3601164"/>
            <a:ext cx="32403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Petrona"/>
              <a:buNone/>
            </a:pPr>
            <a:r>
              <a:rPr b="1" i="0" lang="en-US" sz="25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はまスイの特徴</a:t>
            </a:r>
            <a:endParaRPr b="0" i="0" sz="2550" u="none" cap="none" strike="noStrike"/>
          </a:p>
        </p:txBody>
      </p:sp>
      <p:sp>
        <p:nvSpPr>
          <p:cNvPr id="106" name="Google Shape;106;p5"/>
          <p:cNvSpPr/>
          <p:nvPr/>
        </p:nvSpPr>
        <p:spPr>
          <a:xfrm>
            <a:off x="433150" y="4253100"/>
            <a:ext cx="4572000" cy="11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15m×3コースのプールが特徴です。</a:t>
            </a:r>
            <a:b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この環境を最大限に活かすことが重要です。</a:t>
            </a:r>
            <a:endParaRPr b="0" i="0" sz="2200" u="none" cap="none" strike="noStrike"/>
          </a:p>
        </p:txBody>
      </p:sp>
      <p:sp>
        <p:nvSpPr>
          <p:cNvPr id="107" name="Google Shape;107;p5"/>
          <p:cNvSpPr/>
          <p:nvPr/>
        </p:nvSpPr>
        <p:spPr>
          <a:xfrm>
            <a:off x="5372695" y="3601164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Petrona"/>
              <a:buNone/>
            </a:pPr>
            <a:r>
              <a:rPr b="1" i="0" lang="en-US" sz="25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競泳種目の分類</a:t>
            </a:r>
            <a:endParaRPr b="0" i="0" sz="2550" u="none" cap="none" strike="noStrike"/>
          </a:p>
        </p:txBody>
      </p:sp>
      <p:sp>
        <p:nvSpPr>
          <p:cNvPr id="108" name="Google Shape;108;p5"/>
          <p:cNvSpPr/>
          <p:nvPr/>
        </p:nvSpPr>
        <p:spPr>
          <a:xfrm>
            <a:off x="5372700" y="4253025"/>
            <a:ext cx="4112700" cy="11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スプリント種目（50m以下）、ミドル種目（100m, 200m）、ロング種目（400m以上）があります。</a:t>
            </a:r>
            <a:endParaRPr b="0" i="0" sz="2200" u="none" cap="none" strike="noStrike"/>
          </a:p>
        </p:txBody>
      </p:sp>
      <p:sp>
        <p:nvSpPr>
          <p:cNvPr id="109" name="Google Shape;109;p5"/>
          <p:cNvSpPr/>
          <p:nvPr/>
        </p:nvSpPr>
        <p:spPr>
          <a:xfrm>
            <a:off x="9881354" y="3601164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50"/>
              <a:buFont typeface="Petrona"/>
              <a:buNone/>
            </a:pPr>
            <a:r>
              <a:rPr b="1" lang="en-US" sz="2550">
                <a:latin typeface="Petrona"/>
                <a:ea typeface="Petrona"/>
                <a:cs typeface="Petrona"/>
                <a:sym typeface="Petrona"/>
              </a:rPr>
              <a:t>オススメ</a:t>
            </a:r>
            <a:r>
              <a:rPr b="1" i="0" lang="en-US" sz="25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種目</a:t>
            </a:r>
            <a:endParaRPr b="0" i="0" sz="2550" u="none" cap="none" strike="noStrike"/>
          </a:p>
        </p:txBody>
      </p:sp>
      <p:sp>
        <p:nvSpPr>
          <p:cNvPr id="110" name="Google Shape;110;p5"/>
          <p:cNvSpPr/>
          <p:nvPr/>
        </p:nvSpPr>
        <p:spPr>
          <a:xfrm>
            <a:off x="9881350" y="4253025"/>
            <a:ext cx="4291800" cy="15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15mプールを活かすなら、50m種目で勝負することが現実的です。</a:t>
            </a:r>
            <a:b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100mも練習しておくと良いでしょう。</a:t>
            </a:r>
            <a:endParaRPr b="0" i="0" sz="2200" u="none" cap="none" strike="noStrike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6" name="Google Shape;11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6"/>
          <p:cNvSpPr/>
          <p:nvPr/>
        </p:nvSpPr>
        <p:spPr>
          <a:xfrm>
            <a:off x="864037" y="3964067"/>
            <a:ext cx="6480810" cy="8099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Petrona"/>
              <a:buNone/>
            </a:pPr>
            <a:r>
              <a:rPr b="1" i="0" lang="en-US" sz="51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15mプールの利点</a:t>
            </a:r>
            <a:endParaRPr b="0" i="0" sz="5100" u="none" cap="none" strike="noStrike"/>
          </a:p>
        </p:txBody>
      </p:sp>
      <p:pic>
        <p:nvPicPr>
          <p:cNvPr descr="preencoded.png" id="118" name="Google Shape;11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4037" y="5144333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6"/>
          <p:cNvSpPr/>
          <p:nvPr/>
        </p:nvSpPr>
        <p:spPr>
          <a:xfrm>
            <a:off x="864037" y="6008370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50"/>
              <a:buFont typeface="Petrona"/>
              <a:buNone/>
            </a:pPr>
            <a:r>
              <a:rPr b="1" i="0" lang="en-US" sz="25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ターン回数</a:t>
            </a:r>
            <a:endParaRPr b="0" i="0" sz="2550" u="none" cap="none" strike="noStrike"/>
          </a:p>
        </p:txBody>
      </p:sp>
      <p:sp>
        <p:nvSpPr>
          <p:cNvPr id="120" name="Google Shape;120;p6"/>
          <p:cNvSpPr/>
          <p:nvPr/>
        </p:nvSpPr>
        <p:spPr>
          <a:xfrm>
            <a:off x="864037" y="6561534"/>
            <a:ext cx="4053840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ターンの回数が多いため、ターン技術を磨きやすいです。</a:t>
            </a:r>
            <a:endParaRPr b="0" i="0" sz="2200" u="none" cap="none" strike="noStrike"/>
          </a:p>
        </p:txBody>
      </p:sp>
      <p:pic>
        <p:nvPicPr>
          <p:cNvPr descr="preencoded.png" id="121" name="Google Shape;121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88161" y="5144333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6"/>
          <p:cNvSpPr/>
          <p:nvPr/>
        </p:nvSpPr>
        <p:spPr>
          <a:xfrm>
            <a:off x="5288161" y="6008370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50"/>
              <a:buFont typeface="Petrona"/>
              <a:buNone/>
            </a:pPr>
            <a:r>
              <a:rPr b="1" i="0" lang="en-US" sz="25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15m制限対策</a:t>
            </a:r>
            <a:endParaRPr b="0" i="0" sz="2550" u="none" cap="none" strike="noStrike"/>
          </a:p>
        </p:txBody>
      </p:sp>
      <p:sp>
        <p:nvSpPr>
          <p:cNvPr id="123" name="Google Shape;123;p6"/>
          <p:cNvSpPr/>
          <p:nvPr/>
        </p:nvSpPr>
        <p:spPr>
          <a:xfrm>
            <a:off x="5288161" y="6561534"/>
            <a:ext cx="4053959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浮き上がり15m制限の対策練習がしやすいです。</a:t>
            </a:r>
            <a:endParaRPr b="0" i="0" sz="2200" u="none" cap="none" strike="noStrike"/>
          </a:p>
        </p:txBody>
      </p:sp>
      <p:pic>
        <p:nvPicPr>
          <p:cNvPr descr="preencoded.png" id="124" name="Google Shape;124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12404" y="5144333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/>
          <p:nvPr/>
        </p:nvSpPr>
        <p:spPr>
          <a:xfrm>
            <a:off x="9712404" y="6008370"/>
            <a:ext cx="3240405" cy="4050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50"/>
              <a:buFont typeface="Petrona"/>
              <a:buNone/>
            </a:pPr>
            <a:r>
              <a:rPr b="1" i="0" lang="en-US" sz="25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壁際テクニック</a:t>
            </a:r>
            <a:endParaRPr b="0" i="0" sz="2550" u="none" cap="none" strike="noStrike"/>
          </a:p>
        </p:txBody>
      </p:sp>
      <p:sp>
        <p:nvSpPr>
          <p:cNvPr id="126" name="Google Shape;126;p6"/>
          <p:cNvSpPr/>
          <p:nvPr/>
        </p:nvSpPr>
        <p:spPr>
          <a:xfrm>
            <a:off x="9712404" y="6561534"/>
            <a:ext cx="4053840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スタートやターンなど、壁際のテクニックを磨きやすいです。</a:t>
            </a:r>
            <a:endParaRPr b="0" i="0" sz="2200" u="none" cap="none" strike="noStrike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2" name="Google Shape;132;p7"/>
          <p:cNvPicPr preferRelativeResize="0"/>
          <p:nvPr/>
        </p:nvPicPr>
        <p:blipFill rotWithShape="1">
          <a:blip r:embed="rId3">
            <a:alphaModFix/>
          </a:blip>
          <a:srcRect b="33949" l="990" r="-989" t="-33950"/>
          <a:stretch/>
        </p:blipFill>
        <p:spPr>
          <a:xfrm>
            <a:off x="120300" y="-185500"/>
            <a:ext cx="14630400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7"/>
          <p:cNvSpPr/>
          <p:nvPr/>
        </p:nvSpPr>
        <p:spPr>
          <a:xfrm>
            <a:off x="864037" y="3992642"/>
            <a:ext cx="6480810" cy="8099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Petrona"/>
              <a:buNone/>
            </a:pPr>
            <a:r>
              <a:rPr b="1" i="0" lang="en-US" sz="51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効果的な練習方法</a:t>
            </a:r>
            <a:endParaRPr b="0" i="0" sz="5100" u="none" cap="none" strike="noStrike"/>
          </a:p>
        </p:txBody>
      </p:sp>
      <p:sp>
        <p:nvSpPr>
          <p:cNvPr id="134" name="Google Shape;134;p7"/>
          <p:cNvSpPr/>
          <p:nvPr/>
        </p:nvSpPr>
        <p:spPr>
          <a:xfrm>
            <a:off x="864037" y="5172908"/>
            <a:ext cx="12902327" cy="2150031"/>
          </a:xfrm>
          <a:prstGeom prst="roundRect">
            <a:avLst>
              <a:gd fmla="val 4823" name="adj"/>
            </a:avLst>
          </a:prstGeom>
          <a:noFill/>
          <a:ln cap="flat" cmpd="sng" w="152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"/>
          <p:cNvSpPr/>
          <p:nvPr/>
        </p:nvSpPr>
        <p:spPr>
          <a:xfrm>
            <a:off x="879277" y="5188148"/>
            <a:ext cx="12871847" cy="706517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"/>
          <p:cNvSpPr/>
          <p:nvPr/>
        </p:nvSpPr>
        <p:spPr>
          <a:xfrm>
            <a:off x="1126093" y="5343882"/>
            <a:ext cx="59384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メニューのねらいを理解</a:t>
            </a:r>
            <a:endParaRPr b="0" i="0" sz="2200" u="none" cap="none" strike="noStrike"/>
          </a:p>
        </p:txBody>
      </p:sp>
      <p:sp>
        <p:nvSpPr>
          <p:cNvPr id="137" name="Google Shape;137;p7"/>
          <p:cNvSpPr/>
          <p:nvPr/>
        </p:nvSpPr>
        <p:spPr>
          <a:xfrm>
            <a:off x="7565827" y="5343882"/>
            <a:ext cx="59384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考えて練習する</a:t>
            </a:r>
            <a:endParaRPr b="0" i="0" sz="2200" u="none" cap="none" strike="noStrike"/>
          </a:p>
        </p:txBody>
      </p:sp>
      <p:sp>
        <p:nvSpPr>
          <p:cNvPr id="138" name="Google Shape;138;p7"/>
          <p:cNvSpPr/>
          <p:nvPr/>
        </p:nvSpPr>
        <p:spPr>
          <a:xfrm>
            <a:off x="879277" y="5894665"/>
            <a:ext cx="12871847" cy="706517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7"/>
          <p:cNvSpPr/>
          <p:nvPr/>
        </p:nvSpPr>
        <p:spPr>
          <a:xfrm>
            <a:off x="1126093" y="6050399"/>
            <a:ext cx="59384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年齢やレベルに関係なく同じメニュー</a:t>
            </a:r>
            <a:endParaRPr b="0" i="0" sz="2200" u="none" cap="none" strike="noStrike"/>
          </a:p>
        </p:txBody>
      </p:sp>
      <p:sp>
        <p:nvSpPr>
          <p:cNvPr id="140" name="Google Shape;140;p7"/>
          <p:cNvSpPr/>
          <p:nvPr/>
        </p:nvSpPr>
        <p:spPr>
          <a:xfrm>
            <a:off x="7565827" y="6050399"/>
            <a:ext cx="59384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個人の目標に合わせて取り組む</a:t>
            </a:r>
            <a:endParaRPr b="0" i="0" sz="2200" u="none" cap="none" strike="noStrike"/>
          </a:p>
        </p:txBody>
      </p:sp>
      <p:sp>
        <p:nvSpPr>
          <p:cNvPr id="141" name="Google Shape;141;p7"/>
          <p:cNvSpPr/>
          <p:nvPr/>
        </p:nvSpPr>
        <p:spPr>
          <a:xfrm>
            <a:off x="879277" y="6601182"/>
            <a:ext cx="12871847" cy="706517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1126093" y="6756916"/>
            <a:ext cx="59384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壁際のテクニックを重視</a:t>
            </a:r>
            <a:endParaRPr b="0" i="0" sz="2200" u="none" cap="none" strike="noStrike"/>
          </a:p>
        </p:txBody>
      </p:sp>
      <p:sp>
        <p:nvSpPr>
          <p:cNvPr id="143" name="Google Shape;143;p7"/>
          <p:cNvSpPr/>
          <p:nvPr/>
        </p:nvSpPr>
        <p:spPr>
          <a:xfrm>
            <a:off x="7565827" y="6756916"/>
            <a:ext cx="5938480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Inter"/>
              <a:buNone/>
            </a:pPr>
            <a:r>
              <a:rPr b="0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スタート、ターン、浮き上がりを練習</a:t>
            </a:r>
            <a:endParaRPr b="0" i="0" sz="2200" u="none" cap="none" strike="noStrike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2024-11-06T02:15:12Z</dcterms:created>
  <dc:creator>PptxGenJS</dc:creator>
</cp:coreProperties>
</file>